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58" r:id="rId5"/>
    <p:sldId id="259" r:id="rId6"/>
    <p:sldId id="260" r:id="rId7"/>
    <p:sldId id="261" r:id="rId8"/>
    <p:sldId id="262" r:id="rId9"/>
    <p:sldId id="277" r:id="rId10"/>
    <p:sldId id="263" r:id="rId11"/>
    <p:sldId id="264" r:id="rId12"/>
    <p:sldId id="265" r:id="rId13"/>
    <p:sldId id="27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fld id="{681625C3-69F6-45CC-9AAB-A8BA1AAFCD01}" type="datetime1">
              <a:rPr lang="en-US"/>
              <a:pPr/>
              <a:t>11/3/2009</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fld id="{99E326E2-59D5-4E8F-91A7-6F413686A0A7}"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0AE54E6-5F29-4399-B1DA-8AF1B1E1C72F}" type="datetime1">
              <a:rPr lang="en-US"/>
              <a:pPr/>
              <a:t>11/3/2009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BCEA15-66CE-42C9-89E9-71506A3A74FE}"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fld id="{5C3870F4-8A5C-4E71-9476-A074DA3EBDD1}" type="slidenum">
              <a:rPr lang="en-US"/>
              <a:pPr/>
              <a:t>‹#›</a:t>
            </a:fld>
            <a:endParaRPr lang="en-US"/>
          </a:p>
        </p:txBody>
      </p:sp>
      <p:sp>
        <p:nvSpPr>
          <p:cNvPr id="14" name="Date Placeholder 3"/>
          <p:cNvSpPr>
            <a:spLocks noGrp="1"/>
          </p:cNvSpPr>
          <p:nvPr>
            <p:ph type="dt" sz="half" idx="11"/>
          </p:nvPr>
        </p:nvSpPr>
        <p:spPr/>
        <p:txBody>
          <a:bodyPr/>
          <a:lstStyle>
            <a:lvl1pPr>
              <a:defRPr/>
            </a:lvl1pPr>
          </a:lstStyle>
          <a:p>
            <a:fld id="{5F9DF1E9-12C6-4893-98D0-6AD389D86551}" type="datetime1">
              <a:rPr lang="en-US"/>
              <a:pPr/>
              <a:t>11/3/2009</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0012503-0B62-4BAE-BDCB-BB5BAAA3F204}" type="datetime1">
              <a:rPr lang="en-US"/>
              <a:pPr/>
              <a:t>11/3/2009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fld id="{6FE21E0E-89F6-4FBB-BFC0-9D686C026E22}"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fld id="{CC3B203A-7DBD-4459-AC5B-08218A13ABF3}" type="datetime1">
              <a:rPr lang="en-US"/>
              <a:pPr/>
              <a:t>11/3/2009</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fld id="{E27ADD27-7A6F-45D2-88A8-F89FA653F946}"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fld id="{850DB40C-A3AE-4BF0-9F37-9AB51FD9589F}" type="datetime1">
              <a:rPr lang="en-US"/>
              <a:pPr/>
              <a:t>11/3/2009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FE69E643-71D6-4F7D-B491-25EF9968986A}"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fld id="{9F983BF7-987E-4E25-A833-163FE4383E07}" type="datetime1">
              <a:rPr lang="en-US"/>
              <a:pPr/>
              <a:t>11/3/2009</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fld id="{2A8A4E07-8B12-4C59-A2DB-ED1F4AEC7607}"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F8ADE9D-69C3-4637-9A16-7C83BAD119B4}" type="datetime1">
              <a:rPr lang="en-US"/>
              <a:pPr/>
              <a:t>11/3/2009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fld id="{B03C1C2C-2CF1-4F0D-9EEB-B999B02C66A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8" name="Date Placeholder 1"/>
          <p:cNvSpPr>
            <a:spLocks noGrp="1"/>
          </p:cNvSpPr>
          <p:nvPr>
            <p:ph type="dt" sz="half" idx="10"/>
          </p:nvPr>
        </p:nvSpPr>
        <p:spPr/>
        <p:txBody>
          <a:bodyPr/>
          <a:lstStyle>
            <a:lvl1pPr>
              <a:defRPr/>
            </a:lvl1pPr>
          </a:lstStyle>
          <a:p>
            <a:fld id="{45D426CF-6A32-4A23-B059-B6C457D8619A}" type="datetime1">
              <a:rPr lang="en-US"/>
              <a:pPr/>
              <a:t>11/3/2009</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fld id="{00BE0306-B95F-4F19-8209-5748441B341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102F2659-7108-439B-81B6-FECFA979C387}" type="slidenum">
              <a:rPr lang="en-US"/>
              <a:pPr/>
              <a:t>‹#›</a:t>
            </a:fld>
            <a:endParaRPr lang="en-US"/>
          </a:p>
        </p:txBody>
      </p:sp>
      <p:sp>
        <p:nvSpPr>
          <p:cNvPr id="17" name="Date Placeholder 4"/>
          <p:cNvSpPr>
            <a:spLocks noGrp="1"/>
          </p:cNvSpPr>
          <p:nvPr>
            <p:ph type="dt" sz="half" idx="11"/>
          </p:nvPr>
        </p:nvSpPr>
        <p:spPr/>
        <p:txBody>
          <a:bodyPr/>
          <a:lstStyle>
            <a:lvl1pPr>
              <a:defRPr/>
            </a:lvl1pPr>
          </a:lstStyle>
          <a:p>
            <a:fld id="{B96A7710-98BF-4BF4-BCC2-A119F2D1369F}" type="datetime1">
              <a:rPr lang="en-US"/>
              <a:pPr/>
              <a:t>11/3/2009</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81074359-1478-4A9B-973F-7572EDD1F237}" type="slidenum">
              <a:rPr lang="en-US"/>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fld id="{DB090E86-24D4-4CF9-AE00-2C49C59102D9}" type="datetime1">
              <a:rPr lang="en-US"/>
              <a:pPr/>
              <a:t>11/3/2009</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rgbClr val="FFFFFF"/>
                </a:solidFill>
                <a:latin typeface="Georgia" pitchFamily="-106" charset="0"/>
              </a:defRPr>
            </a:lvl1pPr>
          </a:lstStyle>
          <a:p>
            <a:fld id="{0393F0FF-DC6F-48B7-AFFA-63F9218AAE58}" type="datetime1">
              <a:rPr lang="en-US"/>
              <a:pPr/>
              <a:t>11/3/2009</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200">
                <a:solidFill>
                  <a:srgbClr val="FFFFFF"/>
                </a:solidFill>
                <a:latin typeface="Georgia" pitchFamily="-112" charset="0"/>
                <a:ea typeface="ＭＳ Ｐゴシック" pitchFamily="-112" charset="-128"/>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a:latin typeface="Georgia" pitchFamily="-112" charset="0"/>
              <a:ea typeface="ＭＳ Ｐゴシック" pitchFamily="-112" charset="-128"/>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latin typeface="Georgia" pitchFamily="-106" charset="0"/>
              </a:defRPr>
            </a:lvl1pPr>
          </a:lstStyle>
          <a:p>
            <a:fld id="{2F427473-2E73-4B38-9A14-9847204C3F19}" type="slidenum">
              <a:rPr lang="en-US"/>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3300" kern="1200">
          <a:solidFill>
            <a:srgbClr val="7B9899"/>
          </a:solidFill>
          <a:latin typeface="+mj-lt"/>
          <a:ea typeface="ＭＳ Ｐゴシック" pitchFamily="-112" charset="-128"/>
          <a:cs typeface="ＭＳ Ｐゴシック" pitchFamily="-106" charset="-128"/>
        </a:defRPr>
      </a:lvl1pPr>
      <a:lvl2pPr algn="ctr" rtl="0" eaLnBrk="0" fontAlgn="base" hangingPunct="0">
        <a:spcBef>
          <a:spcPct val="0"/>
        </a:spcBef>
        <a:spcAft>
          <a:spcPct val="0"/>
        </a:spcAft>
        <a:defRPr sz="3300">
          <a:solidFill>
            <a:srgbClr val="7B9899"/>
          </a:solidFill>
          <a:latin typeface="Georgia" pitchFamily="18" charset="0"/>
          <a:ea typeface="ＭＳ Ｐゴシック" pitchFamily="-112" charset="-128"/>
          <a:cs typeface="ＭＳ Ｐゴシック" pitchFamily="-106" charset="-128"/>
        </a:defRPr>
      </a:lvl2pPr>
      <a:lvl3pPr algn="ctr" rtl="0" eaLnBrk="0" fontAlgn="base" hangingPunct="0">
        <a:spcBef>
          <a:spcPct val="0"/>
        </a:spcBef>
        <a:spcAft>
          <a:spcPct val="0"/>
        </a:spcAft>
        <a:defRPr sz="3300">
          <a:solidFill>
            <a:srgbClr val="7B9899"/>
          </a:solidFill>
          <a:latin typeface="Georgia" pitchFamily="18" charset="0"/>
          <a:ea typeface="ＭＳ Ｐゴシック" pitchFamily="-112" charset="-128"/>
          <a:cs typeface="ＭＳ Ｐゴシック" pitchFamily="-106" charset="-128"/>
        </a:defRPr>
      </a:lvl3pPr>
      <a:lvl4pPr algn="ctr" rtl="0" eaLnBrk="0" fontAlgn="base" hangingPunct="0">
        <a:spcBef>
          <a:spcPct val="0"/>
        </a:spcBef>
        <a:spcAft>
          <a:spcPct val="0"/>
        </a:spcAft>
        <a:defRPr sz="3300">
          <a:solidFill>
            <a:srgbClr val="7B9899"/>
          </a:solidFill>
          <a:latin typeface="Georgia" pitchFamily="18" charset="0"/>
          <a:ea typeface="ＭＳ Ｐゴシック" pitchFamily="-112" charset="-128"/>
          <a:cs typeface="ＭＳ Ｐゴシック" pitchFamily="-106" charset="-128"/>
        </a:defRPr>
      </a:lvl4pPr>
      <a:lvl5pPr algn="ctr" rtl="0" eaLnBrk="0" fontAlgn="base" hangingPunct="0">
        <a:spcBef>
          <a:spcPct val="0"/>
        </a:spcBef>
        <a:spcAft>
          <a:spcPct val="0"/>
        </a:spcAft>
        <a:defRPr sz="3300">
          <a:solidFill>
            <a:srgbClr val="7B9899"/>
          </a:solidFill>
          <a:latin typeface="Georgia" pitchFamily="18" charset="0"/>
          <a:ea typeface="ＭＳ Ｐゴシック" pitchFamily="-112" charset="-128"/>
          <a:cs typeface="ＭＳ Ｐゴシック" pitchFamily="-106" charset="-128"/>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06" charset="2"/>
        <a:buChar char=""/>
        <a:defRPr sz="2700" kern="1200">
          <a:solidFill>
            <a:schemeClr val="tx1"/>
          </a:solidFill>
          <a:latin typeface="+mn-lt"/>
          <a:ea typeface="ＭＳ Ｐゴシック" pitchFamily="-112" charset="-128"/>
          <a:cs typeface="ＭＳ Ｐゴシック" pitchFamily="-106" charset="-128"/>
        </a:defRPr>
      </a:lvl1pPr>
      <a:lvl2pPr marL="547688" indent="-273050" algn="l" rtl="0" eaLnBrk="0" fontAlgn="base" hangingPunct="0">
        <a:spcBef>
          <a:spcPct val="20000"/>
        </a:spcBef>
        <a:spcAft>
          <a:spcPct val="0"/>
        </a:spcAft>
        <a:buClr>
          <a:schemeClr val="accent2"/>
        </a:buClr>
        <a:buSzPct val="70000"/>
        <a:buFont typeface="Wingdings" pitchFamily="-106" charset="2"/>
        <a:buChar char=""/>
        <a:defRPr sz="2200" kern="1200">
          <a:solidFill>
            <a:schemeClr val="tx2"/>
          </a:solidFill>
          <a:latin typeface="+mn-lt"/>
          <a:ea typeface="ＭＳ Ｐゴシック" pitchFamily="-112" charset="-128"/>
          <a:cs typeface="+mn-cs"/>
        </a:defRPr>
      </a:lvl2pPr>
      <a:lvl3pPr marL="822325" indent="-228600" algn="l" rtl="0" eaLnBrk="0" fontAlgn="base" hangingPunct="0">
        <a:spcBef>
          <a:spcPct val="20000"/>
        </a:spcBef>
        <a:spcAft>
          <a:spcPct val="0"/>
        </a:spcAft>
        <a:buClr>
          <a:srgbClr val="8CADAE"/>
        </a:buClr>
        <a:buSzPct val="75000"/>
        <a:buFont typeface="Wingdings 2" pitchFamily="-106"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ct val="20000"/>
        </a:spcBef>
        <a:spcAft>
          <a:spcPct val="0"/>
        </a:spcAft>
        <a:buClr>
          <a:srgbClr val="8C7B70"/>
        </a:buClr>
        <a:buSzPct val="70000"/>
        <a:buFont typeface="Wingdings" pitchFamily="-106" charset="2"/>
        <a:buChar char=""/>
        <a:defRPr sz="2000" kern="1200">
          <a:solidFill>
            <a:schemeClr val="tx2"/>
          </a:solidFill>
          <a:latin typeface="+mn-lt"/>
          <a:ea typeface="ＭＳ Ｐゴシック" pitchFamily="-112" charset="-128"/>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ＭＳ Ｐゴシック" pitchFamily="-112"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00"/>
            <a:ext cx="8991600" cy="4800600"/>
          </a:xfrm>
        </p:spPr>
        <p:txBody>
          <a:bodyPr>
            <a:normAutofit/>
          </a:bodyPr>
          <a:lstStyle/>
          <a:p>
            <a:pPr eaLnBrk="1" hangingPunct="1">
              <a:buFont typeface="Wingdings 2" pitchFamily="-112" charset="2"/>
              <a:buNone/>
              <a:defRPr/>
            </a:pPr>
            <a:endParaRPr lang="en-US" sz="2400" cap="none" dirty="0" smtClean="0">
              <a:solidFill>
                <a:schemeClr val="accent1"/>
              </a:solidFill>
              <a:cs typeface="+mn-cs"/>
            </a:endParaRPr>
          </a:p>
        </p:txBody>
      </p:sp>
      <p:sp>
        <p:nvSpPr>
          <p:cNvPr id="13315" name="Title 1"/>
          <p:cNvSpPr>
            <a:spLocks noGrp="1"/>
          </p:cNvSpPr>
          <p:nvPr>
            <p:ph type="ctrTitle"/>
          </p:nvPr>
        </p:nvSpPr>
        <p:spPr>
          <a:xfrm>
            <a:off x="685800" y="381000"/>
            <a:ext cx="7772400" cy="1524000"/>
          </a:xfrm>
        </p:spPr>
        <p:txBody>
          <a:bodyPr/>
          <a:lstStyle/>
          <a:p>
            <a:pPr eaLnBrk="1" hangingPunct="1"/>
            <a:r>
              <a:rPr lang="en-US" sz="3600" smtClean="0">
                <a:ea typeface="ＭＳ Ｐゴシック" pitchFamily="-106" charset="-128"/>
              </a:rPr>
              <a:t>The New York State Independent College Consortium For Study in India (NYSICCSI)</a:t>
            </a:r>
          </a:p>
        </p:txBody>
      </p:sp>
      <p:pic>
        <p:nvPicPr>
          <p:cNvPr id="13316" name="Picture 2"/>
          <p:cNvPicPr>
            <a:picLocks noChangeAspect="1" noChangeArrowheads="1"/>
          </p:cNvPicPr>
          <p:nvPr/>
        </p:nvPicPr>
        <p:blipFill>
          <a:blip r:embed="rId2" cstate="print"/>
          <a:srcRect/>
          <a:stretch>
            <a:fillRect/>
          </a:stretch>
        </p:blipFill>
        <p:spPr bwMode="auto">
          <a:xfrm>
            <a:off x="990600" y="1905000"/>
            <a:ext cx="6848475" cy="471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4400" smtClean="0">
                <a:solidFill>
                  <a:schemeClr val="accent1"/>
                </a:solidFill>
                <a:ea typeface="ＭＳ Ｐゴシック" pitchFamily="-106" charset="-128"/>
              </a:rPr>
              <a:t>Program Structure &amp; Setting</a:t>
            </a:r>
          </a:p>
        </p:txBody>
      </p:sp>
      <p:sp>
        <p:nvSpPr>
          <p:cNvPr id="22531" name="Content Placeholder 2"/>
          <p:cNvSpPr>
            <a:spLocks noGrp="1"/>
          </p:cNvSpPr>
          <p:nvPr>
            <p:ph sz="quarter" idx="1"/>
          </p:nvPr>
        </p:nvSpPr>
        <p:spPr>
          <a:xfrm>
            <a:off x="301625" y="1527175"/>
            <a:ext cx="8504238" cy="4572000"/>
          </a:xfrm>
        </p:spPr>
        <p:txBody>
          <a:bodyPr/>
          <a:lstStyle/>
          <a:p>
            <a:pPr eaLnBrk="1" hangingPunct="1">
              <a:buFont typeface="Wingdings 2" pitchFamily="-106" charset="2"/>
              <a:buNone/>
            </a:pPr>
            <a:r>
              <a:rPr lang="en-US" sz="2400" smtClean="0">
                <a:ea typeface="ＭＳ Ｐゴシック" pitchFamily="-106" charset="-128"/>
              </a:rPr>
              <a:t>In Jaipur, students focus on contemporary society with</a:t>
            </a:r>
          </a:p>
          <a:p>
            <a:pPr eaLnBrk="1" hangingPunct="1">
              <a:buFont typeface="Wingdings 2" pitchFamily="-106" charset="2"/>
              <a:buNone/>
            </a:pPr>
            <a:r>
              <a:rPr lang="en-US" sz="2400" smtClean="0">
                <a:ea typeface="ＭＳ Ｐゴシック" pitchFamily="-106" charset="-128"/>
              </a:rPr>
              <a:t>lectures in literature, religion, education, caste, and</a:t>
            </a:r>
          </a:p>
          <a:p>
            <a:pPr eaLnBrk="1" hangingPunct="1">
              <a:buFont typeface="Wingdings 2" pitchFamily="-106" charset="2"/>
              <a:buNone/>
            </a:pPr>
            <a:r>
              <a:rPr lang="en-US" sz="2400" smtClean="0">
                <a:ea typeface="ＭＳ Ｐゴシック" pitchFamily="-106" charset="-128"/>
              </a:rPr>
              <a:t>communalism. Students have advisors chosen to facilitate</a:t>
            </a:r>
          </a:p>
          <a:p>
            <a:pPr eaLnBrk="1" hangingPunct="1">
              <a:buFont typeface="Wingdings 2" pitchFamily="-106" charset="2"/>
              <a:buNone/>
            </a:pPr>
            <a:r>
              <a:rPr lang="en-US" sz="2400" smtClean="0">
                <a:ea typeface="ＭＳ Ｐゴシック" pitchFamily="-106" charset="-128"/>
              </a:rPr>
              <a:t>their independent fieldwork projects.</a:t>
            </a:r>
          </a:p>
        </p:txBody>
      </p:sp>
      <p:pic>
        <p:nvPicPr>
          <p:cNvPr id="22532" name="Picture 3" descr="pushkar1.gif"/>
          <p:cNvPicPr>
            <a:picLocks noChangeAspect="1"/>
          </p:cNvPicPr>
          <p:nvPr/>
        </p:nvPicPr>
        <p:blipFill>
          <a:blip r:embed="rId2" cstate="print"/>
          <a:srcRect/>
          <a:stretch>
            <a:fillRect/>
          </a:stretch>
        </p:blipFill>
        <p:spPr bwMode="auto">
          <a:xfrm>
            <a:off x="381000" y="3429000"/>
            <a:ext cx="3124200" cy="2590800"/>
          </a:xfrm>
          <a:prstGeom prst="rect">
            <a:avLst/>
          </a:prstGeom>
          <a:noFill/>
          <a:ln w="9525">
            <a:noFill/>
            <a:miter lim="800000"/>
            <a:headEnd/>
            <a:tailEnd/>
          </a:ln>
        </p:spPr>
      </p:pic>
      <p:pic>
        <p:nvPicPr>
          <p:cNvPr id="22533" name="Picture 4" descr="pushkarposer.gif"/>
          <p:cNvPicPr>
            <a:picLocks noChangeAspect="1"/>
          </p:cNvPicPr>
          <p:nvPr/>
        </p:nvPicPr>
        <p:blipFill>
          <a:blip r:embed="rId3" cstate="print"/>
          <a:srcRect/>
          <a:stretch>
            <a:fillRect/>
          </a:stretch>
        </p:blipFill>
        <p:spPr bwMode="auto">
          <a:xfrm>
            <a:off x="6324600" y="3429000"/>
            <a:ext cx="2628900" cy="2667000"/>
          </a:xfrm>
          <a:prstGeom prst="rect">
            <a:avLst/>
          </a:prstGeom>
          <a:noFill/>
          <a:ln w="9525">
            <a:noFill/>
            <a:miter lim="800000"/>
            <a:headEnd/>
            <a:tailEnd/>
          </a:ln>
        </p:spPr>
      </p:pic>
      <p:pic>
        <p:nvPicPr>
          <p:cNvPr id="22534" name="Picture 5" descr="AmberPalaceJaipur.jpg"/>
          <p:cNvPicPr>
            <a:picLocks noChangeAspect="1"/>
          </p:cNvPicPr>
          <p:nvPr/>
        </p:nvPicPr>
        <p:blipFill>
          <a:blip r:embed="rId4" cstate="print"/>
          <a:srcRect/>
          <a:stretch>
            <a:fillRect/>
          </a:stretch>
        </p:blipFill>
        <p:spPr bwMode="auto">
          <a:xfrm>
            <a:off x="3657600" y="3429000"/>
            <a:ext cx="25146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4400" smtClean="0">
                <a:solidFill>
                  <a:schemeClr val="accent1"/>
                </a:solidFill>
                <a:ea typeface="ＭＳ Ｐゴシック" pitchFamily="-106" charset="-128"/>
              </a:rPr>
              <a:t>Program Structure and Setting</a:t>
            </a:r>
          </a:p>
        </p:txBody>
      </p:sp>
      <p:sp>
        <p:nvSpPr>
          <p:cNvPr id="23555" name="Content Placeholder 2"/>
          <p:cNvSpPr>
            <a:spLocks noGrp="1"/>
          </p:cNvSpPr>
          <p:nvPr>
            <p:ph sz="quarter" idx="1"/>
          </p:nvPr>
        </p:nvSpPr>
        <p:spPr>
          <a:xfrm>
            <a:off x="301625" y="1527175"/>
            <a:ext cx="8504238" cy="4572000"/>
          </a:xfrm>
        </p:spPr>
        <p:txBody>
          <a:bodyPr/>
          <a:lstStyle/>
          <a:p>
            <a:pPr eaLnBrk="1" hangingPunct="1">
              <a:buFont typeface="Wingdings 2" pitchFamily="-106" charset="2"/>
              <a:buNone/>
            </a:pPr>
            <a:r>
              <a:rPr lang="en-US" sz="2400" smtClean="0">
                <a:ea typeface="ＭＳ Ｐゴシック" pitchFamily="-106" charset="-128"/>
              </a:rPr>
              <a:t>From Jaipur students travel to Varanasi (Banaras), one of the</a:t>
            </a:r>
          </a:p>
          <a:p>
            <a:pPr eaLnBrk="1" hangingPunct="1">
              <a:buFont typeface="Wingdings 2" pitchFamily="-106" charset="2"/>
              <a:buNone/>
            </a:pPr>
            <a:r>
              <a:rPr lang="en-US" sz="2400" smtClean="0">
                <a:ea typeface="ＭＳ Ｐゴシック" pitchFamily="-106" charset="-128"/>
              </a:rPr>
              <a:t>most important places of pilgrimage for Hindus.  On the</a:t>
            </a:r>
          </a:p>
          <a:p>
            <a:pPr eaLnBrk="1" hangingPunct="1">
              <a:buFont typeface="Wingdings 2" pitchFamily="-106" charset="2"/>
              <a:buNone/>
            </a:pPr>
            <a:r>
              <a:rPr lang="en-US" sz="2400" smtClean="0">
                <a:ea typeface="ＭＳ Ｐゴシック" pitchFamily="-106" charset="-128"/>
              </a:rPr>
              <a:t>banks of the Ganges, students study Hinduism both</a:t>
            </a:r>
          </a:p>
          <a:p>
            <a:pPr eaLnBrk="1" hangingPunct="1">
              <a:buFont typeface="Wingdings 2" pitchFamily="-106" charset="2"/>
              <a:buNone/>
            </a:pPr>
            <a:r>
              <a:rPr lang="en-US" sz="2400" smtClean="0">
                <a:ea typeface="ＭＳ Ｐゴシック" pitchFamily="-106" charset="-128"/>
              </a:rPr>
              <a:t>historically and in contemporary practice.  They learn also</a:t>
            </a:r>
          </a:p>
          <a:p>
            <a:pPr eaLnBrk="1" hangingPunct="1">
              <a:buFont typeface="Wingdings 2" pitchFamily="-106" charset="2"/>
              <a:buNone/>
            </a:pPr>
            <a:r>
              <a:rPr lang="en-US" sz="2400" smtClean="0">
                <a:ea typeface="ＭＳ Ｐゴシック" pitchFamily="-106" charset="-128"/>
              </a:rPr>
              <a:t>about the vibrant environmental movement in this holy city.</a:t>
            </a:r>
          </a:p>
          <a:p>
            <a:pPr eaLnBrk="1" hangingPunct="1">
              <a:buFont typeface="Wingdings 2" pitchFamily="-106" charset="2"/>
              <a:buNone/>
            </a:pPr>
            <a:r>
              <a:rPr lang="en-US" sz="2400" smtClean="0">
                <a:ea typeface="ＭＳ Ｐゴシック" pitchFamily="-106" charset="-128"/>
              </a:rPr>
              <a:t>environental movement in this holy city.</a:t>
            </a:r>
          </a:p>
        </p:txBody>
      </p:sp>
      <p:pic>
        <p:nvPicPr>
          <p:cNvPr id="23556" name="Picture 3" descr="ghats.jpg"/>
          <p:cNvPicPr>
            <a:picLocks noChangeAspect="1"/>
          </p:cNvPicPr>
          <p:nvPr/>
        </p:nvPicPr>
        <p:blipFill>
          <a:blip r:embed="rId2" cstate="print"/>
          <a:srcRect/>
          <a:stretch>
            <a:fillRect/>
          </a:stretch>
        </p:blipFill>
        <p:spPr bwMode="auto">
          <a:xfrm>
            <a:off x="304800" y="3733800"/>
            <a:ext cx="3200400" cy="2590800"/>
          </a:xfrm>
          <a:prstGeom prst="rect">
            <a:avLst/>
          </a:prstGeom>
          <a:noFill/>
          <a:ln w="9525">
            <a:noFill/>
            <a:miter lim="800000"/>
            <a:headEnd/>
            <a:tailEnd/>
          </a:ln>
        </p:spPr>
      </p:pic>
      <p:pic>
        <p:nvPicPr>
          <p:cNvPr id="23557" name="Picture 4" descr="ganges.jpg"/>
          <p:cNvPicPr>
            <a:picLocks noChangeAspect="1"/>
          </p:cNvPicPr>
          <p:nvPr/>
        </p:nvPicPr>
        <p:blipFill>
          <a:blip r:embed="rId3" cstate="print"/>
          <a:srcRect/>
          <a:stretch>
            <a:fillRect/>
          </a:stretch>
        </p:blipFill>
        <p:spPr bwMode="auto">
          <a:xfrm>
            <a:off x="6096000" y="3733800"/>
            <a:ext cx="2819400" cy="2590800"/>
          </a:xfrm>
          <a:prstGeom prst="rect">
            <a:avLst/>
          </a:prstGeom>
          <a:noFill/>
          <a:ln w="9525">
            <a:noFill/>
            <a:miter lim="800000"/>
            <a:headEnd/>
            <a:tailEnd/>
          </a:ln>
        </p:spPr>
      </p:pic>
      <p:pic>
        <p:nvPicPr>
          <p:cNvPr id="23558" name="Picture 5" descr="varanasi%201.jpg"/>
          <p:cNvPicPr>
            <a:picLocks noChangeAspect="1"/>
          </p:cNvPicPr>
          <p:nvPr/>
        </p:nvPicPr>
        <p:blipFill>
          <a:blip r:embed="rId4" cstate="print"/>
          <a:srcRect/>
          <a:stretch>
            <a:fillRect/>
          </a:stretch>
        </p:blipFill>
        <p:spPr bwMode="auto">
          <a:xfrm>
            <a:off x="3429000" y="3733800"/>
            <a:ext cx="2667000" cy="2624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4400" smtClean="0">
                <a:solidFill>
                  <a:schemeClr val="accent1"/>
                </a:solidFill>
                <a:ea typeface="ＭＳ Ｐゴシック" pitchFamily="-106" charset="-128"/>
              </a:rPr>
              <a:t>Program Structure &amp; Setting</a:t>
            </a:r>
          </a:p>
        </p:txBody>
      </p:sp>
      <p:sp>
        <p:nvSpPr>
          <p:cNvPr id="24579" name="Content Placeholder 2"/>
          <p:cNvSpPr>
            <a:spLocks noGrp="1"/>
          </p:cNvSpPr>
          <p:nvPr>
            <p:ph sz="quarter" idx="1"/>
          </p:nvPr>
        </p:nvSpPr>
        <p:spPr>
          <a:xfrm>
            <a:off x="301625" y="1527175"/>
            <a:ext cx="8504238" cy="4572000"/>
          </a:xfrm>
        </p:spPr>
        <p:txBody>
          <a:bodyPr/>
          <a:lstStyle/>
          <a:p>
            <a:pPr eaLnBrk="1" hangingPunct="1">
              <a:buFont typeface="Wingdings 2" pitchFamily="-106" charset="2"/>
              <a:buNone/>
            </a:pPr>
            <a:r>
              <a:rPr lang="en-US" smtClean="0">
                <a:ea typeface="ＭＳ Ｐゴシック" pitchFamily="-106" charset="-128"/>
              </a:rPr>
              <a:t>The Program concludes in Delhi, with time for</a:t>
            </a:r>
          </a:p>
          <a:p>
            <a:pPr eaLnBrk="1" hangingPunct="1">
              <a:buFont typeface="Wingdings 2" pitchFamily="-106" charset="2"/>
              <a:buNone/>
            </a:pPr>
            <a:r>
              <a:rPr lang="en-US" smtClean="0">
                <a:ea typeface="ＭＳ Ｐゴシック" pitchFamily="-106" charset="-128"/>
              </a:rPr>
              <a:t>additional fieldwork and a formal presentation of</a:t>
            </a:r>
          </a:p>
          <a:p>
            <a:pPr eaLnBrk="1" hangingPunct="1">
              <a:buFont typeface="Wingdings 2" pitchFamily="-106" charset="2"/>
              <a:buNone/>
            </a:pPr>
            <a:r>
              <a:rPr lang="en-US" smtClean="0">
                <a:ea typeface="ＭＳ Ｐゴシック" pitchFamily="-106" charset="-128"/>
              </a:rPr>
              <a:t>independent fieldwork projects.  It is also a time to</a:t>
            </a:r>
          </a:p>
          <a:p>
            <a:pPr eaLnBrk="1" hangingPunct="1">
              <a:buFont typeface="Wingdings 2" pitchFamily="-106" charset="2"/>
              <a:buNone/>
            </a:pPr>
            <a:r>
              <a:rPr lang="en-US" smtClean="0">
                <a:ea typeface="ＭＳ Ｐゴシック" pitchFamily="-106" charset="-128"/>
              </a:rPr>
              <a:t>reflect upon individual and group experiences.</a:t>
            </a:r>
          </a:p>
        </p:txBody>
      </p:sp>
      <p:pic>
        <p:nvPicPr>
          <p:cNvPr id="24580" name="Picture 3" descr="2007LectureGandhi.jpg"/>
          <p:cNvPicPr>
            <a:picLocks noChangeAspect="1"/>
          </p:cNvPicPr>
          <p:nvPr/>
        </p:nvPicPr>
        <p:blipFill>
          <a:blip r:embed="rId2" cstate="print"/>
          <a:srcRect/>
          <a:stretch>
            <a:fillRect/>
          </a:stretch>
        </p:blipFill>
        <p:spPr bwMode="auto">
          <a:xfrm>
            <a:off x="1600200" y="3581400"/>
            <a:ext cx="55626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z="2800" smtClean="0">
                <a:solidFill>
                  <a:schemeClr val="accent1"/>
                </a:solidFill>
                <a:ea typeface="ＭＳ Ｐゴシック" pitchFamily="-106" charset="-128"/>
              </a:rPr>
              <a:t>Thank you for considering the NYSICCSI Program. We hope to see you in India.</a:t>
            </a:r>
          </a:p>
        </p:txBody>
      </p:sp>
      <p:pic>
        <p:nvPicPr>
          <p:cNvPr id="25603" name="Content Placeholder 3" descr="ashram.jpg"/>
          <p:cNvPicPr>
            <a:picLocks noGrp="1" noChangeAspect="1"/>
          </p:cNvPicPr>
          <p:nvPr>
            <p:ph sz="quarter" idx="1"/>
          </p:nvPr>
        </p:nvPicPr>
        <p:blipFill>
          <a:blip r:embed="rId2" cstate="print"/>
          <a:srcRect/>
          <a:stretch>
            <a:fillRect/>
          </a:stretch>
        </p:blipFill>
        <p:spPr>
          <a:xfrm>
            <a:off x="609600" y="1600200"/>
            <a:ext cx="3971925" cy="4495800"/>
          </a:xfrm>
        </p:spPr>
      </p:pic>
      <p:pic>
        <p:nvPicPr>
          <p:cNvPr id="25604" name="Picture 4" descr="babapur%201.jpg"/>
          <p:cNvPicPr>
            <a:picLocks noChangeAspect="1"/>
          </p:cNvPicPr>
          <p:nvPr/>
        </p:nvPicPr>
        <p:blipFill>
          <a:blip r:embed="rId3" cstate="print"/>
          <a:srcRect/>
          <a:stretch>
            <a:fillRect/>
          </a:stretch>
        </p:blipFill>
        <p:spPr bwMode="auto">
          <a:xfrm>
            <a:off x="4648200" y="1600200"/>
            <a:ext cx="41148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4400" smtClean="0">
                <a:solidFill>
                  <a:schemeClr val="accent1"/>
                </a:solidFill>
                <a:ea typeface="ＭＳ Ｐゴシック" pitchFamily="-106" charset="-128"/>
              </a:rPr>
              <a:t>Program History</a:t>
            </a:r>
          </a:p>
        </p:txBody>
      </p:sp>
      <p:pic>
        <p:nvPicPr>
          <p:cNvPr id="14339" name="Content Placeholder 3" descr="krishna%20bday%20(2).jpg"/>
          <p:cNvPicPr>
            <a:picLocks noGrp="1" noChangeAspect="1"/>
          </p:cNvPicPr>
          <p:nvPr>
            <p:ph sz="quarter" idx="1"/>
          </p:nvPr>
        </p:nvPicPr>
        <p:blipFill>
          <a:blip r:embed="rId2" cstate="print"/>
          <a:srcRect/>
          <a:stretch>
            <a:fillRect/>
          </a:stretch>
        </p:blipFill>
        <p:spPr>
          <a:xfrm>
            <a:off x="5486400" y="1524000"/>
            <a:ext cx="3363913" cy="4572000"/>
          </a:xfrm>
        </p:spPr>
      </p:pic>
      <p:sp>
        <p:nvSpPr>
          <p:cNvPr id="14340" name="TextBox 4"/>
          <p:cNvSpPr txBox="1">
            <a:spLocks noChangeArrowheads="1"/>
          </p:cNvSpPr>
          <p:nvPr/>
        </p:nvSpPr>
        <p:spPr bwMode="auto">
          <a:xfrm>
            <a:off x="304800" y="1600200"/>
            <a:ext cx="5105400" cy="4800600"/>
          </a:xfrm>
          <a:prstGeom prst="rect">
            <a:avLst/>
          </a:prstGeom>
          <a:noFill/>
          <a:ln w="9525">
            <a:noFill/>
            <a:miter lim="800000"/>
            <a:headEnd/>
            <a:tailEnd/>
          </a:ln>
        </p:spPr>
        <p:txBody>
          <a:bodyPr>
            <a:spAutoFit/>
          </a:bodyPr>
          <a:lstStyle/>
          <a:p>
            <a:r>
              <a:rPr lang="en-US">
                <a:latin typeface="Georgia" pitchFamily="-106" charset="0"/>
              </a:rPr>
              <a:t>Founded in 1989, the program in India provides a rigorous and challenging academic and cultural program in India.  The program draws students from four upstate New York liberal arts colleges:</a:t>
            </a:r>
          </a:p>
          <a:p>
            <a:endParaRPr lang="en-US">
              <a:latin typeface="Georgia" pitchFamily="-106" charset="0"/>
            </a:endParaRPr>
          </a:p>
          <a:p>
            <a:pPr>
              <a:buFont typeface="Wingdings" pitchFamily="-106" charset="2"/>
              <a:buChar char="v"/>
            </a:pPr>
            <a:r>
              <a:rPr lang="en-US">
                <a:latin typeface="Georgia" pitchFamily="-106" charset="0"/>
              </a:rPr>
              <a:t>Colgate University</a:t>
            </a:r>
          </a:p>
          <a:p>
            <a:pPr>
              <a:buFont typeface="Wingdings" pitchFamily="-106" charset="2"/>
              <a:buChar char="v"/>
            </a:pPr>
            <a:r>
              <a:rPr lang="en-US">
                <a:latin typeface="Georgia" pitchFamily="-106" charset="0"/>
              </a:rPr>
              <a:t>Hamilton College</a:t>
            </a:r>
          </a:p>
          <a:p>
            <a:pPr>
              <a:buFont typeface="Wingdings" pitchFamily="-106" charset="2"/>
              <a:buChar char="v"/>
            </a:pPr>
            <a:r>
              <a:rPr lang="en-US">
                <a:latin typeface="Georgia" pitchFamily="-106" charset="0"/>
              </a:rPr>
              <a:t>Hobart &amp; William Smith Colleges</a:t>
            </a:r>
          </a:p>
          <a:p>
            <a:pPr>
              <a:buFont typeface="Wingdings" pitchFamily="-106" charset="2"/>
              <a:buChar char="v"/>
            </a:pPr>
            <a:r>
              <a:rPr lang="en-US">
                <a:latin typeface="Georgia" pitchFamily="-106" charset="0"/>
              </a:rPr>
              <a:t>St. Lawrence University</a:t>
            </a:r>
          </a:p>
          <a:p>
            <a:endParaRPr lang="en-US">
              <a:latin typeface="Georgia" pitchFamily="-106" charset="0"/>
            </a:endParaRPr>
          </a:p>
          <a:p>
            <a:r>
              <a:rPr lang="en-US">
                <a:latin typeface="Georgia" pitchFamily="-106" charset="0"/>
              </a:rPr>
              <a:t>Over the course of the term, students live in 4 major cities in northern India: Delhi, Mussoorie, Jaipur, and Varanasi.  A Faculty Director from one of the member colleges designs and facilitates the semester-long program.</a:t>
            </a:r>
          </a:p>
          <a:p>
            <a:endParaRPr lang="en-US">
              <a:latin typeface="Georgia" pitchFamily="-10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2800" smtClean="0">
                <a:ea typeface="ＭＳ Ｐゴシック" pitchFamily="-106" charset="-128"/>
              </a:rPr>
              <a:t>Curriculum and Credit</a:t>
            </a:r>
          </a:p>
        </p:txBody>
      </p:sp>
      <p:sp>
        <p:nvSpPr>
          <p:cNvPr id="15363" name="Text Placeholder 2"/>
          <p:cNvSpPr>
            <a:spLocks noGrp="1"/>
          </p:cNvSpPr>
          <p:nvPr>
            <p:ph type="body" idx="2"/>
          </p:nvPr>
        </p:nvSpPr>
        <p:spPr/>
        <p:txBody>
          <a:bodyPr/>
          <a:lstStyle/>
          <a:p>
            <a:pPr eaLnBrk="1" hangingPunct="1"/>
            <a:r>
              <a:rPr lang="en-US" sz="1900" smtClean="0">
                <a:ea typeface="ＭＳ Ｐゴシック" pitchFamily="-106" charset="-128"/>
              </a:rPr>
              <a:t>Students earn a full term’s credit from their home campus upon successful completion of the India Program.  Credits earned on the program are considered resident credits and grade are averaged in the student’s cumulative GPA.</a:t>
            </a:r>
          </a:p>
        </p:txBody>
      </p:sp>
      <p:sp>
        <p:nvSpPr>
          <p:cNvPr id="15364" name="Content Placeholder 3"/>
          <p:cNvSpPr>
            <a:spLocks noGrp="1"/>
          </p:cNvSpPr>
          <p:nvPr>
            <p:ph sz="quarter" idx="1"/>
          </p:nvPr>
        </p:nvSpPr>
        <p:spPr/>
        <p:txBody>
          <a:bodyPr/>
          <a:lstStyle/>
          <a:p>
            <a:pPr eaLnBrk="1" hangingPunct="1">
              <a:lnSpc>
                <a:spcPct val="90000"/>
              </a:lnSpc>
              <a:buFont typeface="Wingdings 2" pitchFamily="-106" charset="2"/>
              <a:buNone/>
            </a:pPr>
            <a:r>
              <a:rPr lang="en-US" sz="2300" smtClean="0">
                <a:ea typeface="ＭＳ Ｐゴシック" pitchFamily="-106" charset="-128"/>
              </a:rPr>
              <a:t>Students Earn Credits for the Following:</a:t>
            </a:r>
          </a:p>
          <a:p>
            <a:pPr eaLnBrk="1" hangingPunct="1">
              <a:lnSpc>
                <a:spcPct val="90000"/>
              </a:lnSpc>
              <a:buFont typeface="Wingdings 2" pitchFamily="-106" charset="2"/>
              <a:buNone/>
            </a:pPr>
            <a:r>
              <a:rPr lang="en-US" sz="1800" b="1" u="sng" smtClean="0">
                <a:ea typeface="ＭＳ Ｐゴシック" pitchFamily="-106" charset="-128"/>
              </a:rPr>
              <a:t>Hindi</a:t>
            </a:r>
          </a:p>
          <a:p>
            <a:pPr eaLnBrk="1" hangingPunct="1">
              <a:lnSpc>
                <a:spcPct val="90000"/>
              </a:lnSpc>
            </a:pPr>
            <a:r>
              <a:rPr lang="en-US" sz="1700" smtClean="0">
                <a:ea typeface="ＭＳ Ｐゴシック" pitchFamily="-106" charset="-128"/>
              </a:rPr>
              <a:t>Reading, writing, and conversational skills.</a:t>
            </a:r>
          </a:p>
          <a:p>
            <a:pPr eaLnBrk="1" hangingPunct="1">
              <a:lnSpc>
                <a:spcPct val="90000"/>
              </a:lnSpc>
            </a:pPr>
            <a:endParaRPr lang="en-US" sz="1700" smtClean="0">
              <a:ea typeface="ＭＳ Ｐゴシック" pitchFamily="-106" charset="-128"/>
            </a:endParaRPr>
          </a:p>
          <a:p>
            <a:pPr eaLnBrk="1" hangingPunct="1">
              <a:lnSpc>
                <a:spcPct val="90000"/>
              </a:lnSpc>
              <a:buFont typeface="Wingdings 2" pitchFamily="-106" charset="2"/>
              <a:buNone/>
            </a:pPr>
            <a:r>
              <a:rPr lang="en-US" sz="1700" b="1" u="sng" smtClean="0">
                <a:ea typeface="ＭＳ Ｐゴシック" pitchFamily="-106" charset="-128"/>
              </a:rPr>
              <a:t>Historical India</a:t>
            </a:r>
          </a:p>
          <a:p>
            <a:pPr eaLnBrk="1" hangingPunct="1">
              <a:lnSpc>
                <a:spcPct val="90000"/>
              </a:lnSpc>
              <a:buFont typeface="Wingdings 2" pitchFamily="-106" charset="2"/>
              <a:buNone/>
            </a:pPr>
            <a:r>
              <a:rPr lang="en-US" sz="1700" b="1" smtClean="0">
                <a:ea typeface="ＭＳ Ｐゴシック" pitchFamily="-106" charset="-128"/>
              </a:rPr>
              <a:t>•    History/Humanities: </a:t>
            </a:r>
            <a:r>
              <a:rPr lang="en-US" sz="1700" smtClean="0">
                <a:ea typeface="ＭＳ Ｐゴシック" pitchFamily="-106" charset="-128"/>
              </a:rPr>
              <a:t>The culture and history of India prior to independence in 1947.</a:t>
            </a:r>
            <a:r>
              <a:rPr lang="en-US" sz="1700" b="1" u="sng" smtClean="0">
                <a:ea typeface="ＭＳ Ｐゴシック" pitchFamily="-106" charset="-128"/>
              </a:rPr>
              <a:t> </a:t>
            </a:r>
          </a:p>
          <a:p>
            <a:pPr eaLnBrk="1" hangingPunct="1">
              <a:lnSpc>
                <a:spcPct val="90000"/>
              </a:lnSpc>
              <a:buFont typeface="Wingdings 2" pitchFamily="-106" charset="2"/>
              <a:buNone/>
            </a:pPr>
            <a:endParaRPr lang="en-US" sz="1700" b="1" u="sng" smtClean="0">
              <a:ea typeface="ＭＳ Ｐゴシック" pitchFamily="-106" charset="-128"/>
            </a:endParaRPr>
          </a:p>
          <a:p>
            <a:pPr eaLnBrk="1" hangingPunct="1">
              <a:lnSpc>
                <a:spcPct val="90000"/>
              </a:lnSpc>
              <a:buFont typeface="Wingdings 2" pitchFamily="-106" charset="2"/>
              <a:buNone/>
            </a:pPr>
            <a:r>
              <a:rPr lang="en-US" sz="1700" b="1" u="sng" smtClean="0">
                <a:ea typeface="ＭＳ Ｐゴシック" pitchFamily="-106" charset="-128"/>
              </a:rPr>
              <a:t>Contemporary India</a:t>
            </a:r>
          </a:p>
          <a:p>
            <a:pPr eaLnBrk="1" hangingPunct="1">
              <a:lnSpc>
                <a:spcPct val="90000"/>
              </a:lnSpc>
            </a:pPr>
            <a:r>
              <a:rPr lang="en-US" sz="1700" b="1" smtClean="0">
                <a:ea typeface="ＭＳ Ｐゴシック" pitchFamily="-106" charset="-128"/>
              </a:rPr>
              <a:t>Anthropology/Social Sciences: </a:t>
            </a:r>
            <a:r>
              <a:rPr lang="en-US" sz="1700" smtClean="0">
                <a:ea typeface="ＭＳ Ｐゴシック" pitchFamily="-106" charset="-128"/>
              </a:rPr>
              <a:t>Society, politics and economy of contemporary India.</a:t>
            </a:r>
          </a:p>
          <a:p>
            <a:pPr eaLnBrk="1" hangingPunct="1">
              <a:lnSpc>
                <a:spcPct val="90000"/>
              </a:lnSpc>
            </a:pPr>
            <a:endParaRPr lang="en-US" sz="1700" smtClean="0">
              <a:ea typeface="ＭＳ Ｐゴシック" pitchFamily="-106" charset="-128"/>
            </a:endParaRPr>
          </a:p>
          <a:p>
            <a:pPr eaLnBrk="1" hangingPunct="1">
              <a:lnSpc>
                <a:spcPct val="90000"/>
              </a:lnSpc>
              <a:buFont typeface="Wingdings 2" pitchFamily="-106" charset="2"/>
              <a:buNone/>
            </a:pPr>
            <a:r>
              <a:rPr lang="en-US" sz="1700" b="1" u="sng" smtClean="0">
                <a:ea typeface="ＭＳ Ｐゴシック" pitchFamily="-106" charset="-128"/>
              </a:rPr>
              <a:t>Independent Field work Project</a:t>
            </a:r>
          </a:p>
          <a:p>
            <a:pPr eaLnBrk="1" hangingPunct="1">
              <a:lnSpc>
                <a:spcPct val="90000"/>
              </a:lnSpc>
            </a:pPr>
            <a:r>
              <a:rPr lang="en-US" sz="1700" smtClean="0">
                <a:ea typeface="ＭＳ Ｐゴシック" pitchFamily="-106" charset="-128"/>
              </a:rPr>
              <a:t>Designed in consultation with the home-campus faculty representative and, often, with the student’s advisor early in the spring semester.  The student does preparatory reading and library research in the spring and summer prior to their stay in India, and completes the project in the fall when the student takes advantage of the resources in India.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z="4400" smtClean="0">
                <a:solidFill>
                  <a:schemeClr val="accent1"/>
                </a:solidFill>
                <a:ea typeface="ＭＳ Ｐゴシック" pitchFamily="-106" charset="-128"/>
              </a:rPr>
              <a:t>Program Structure &amp; Setting</a:t>
            </a:r>
          </a:p>
        </p:txBody>
      </p:sp>
      <p:sp>
        <p:nvSpPr>
          <p:cNvPr id="16387" name="Content Placeholder 2"/>
          <p:cNvSpPr>
            <a:spLocks noGrp="1"/>
          </p:cNvSpPr>
          <p:nvPr>
            <p:ph sz="quarter" idx="1"/>
          </p:nvPr>
        </p:nvSpPr>
        <p:spPr>
          <a:xfrm>
            <a:off x="381000" y="1527175"/>
            <a:ext cx="8424863" cy="5026025"/>
          </a:xfrm>
        </p:spPr>
        <p:txBody>
          <a:bodyPr/>
          <a:lstStyle/>
          <a:p>
            <a:pPr eaLnBrk="1" hangingPunct="1">
              <a:buFont typeface="Wingdings 2" pitchFamily="-106" charset="2"/>
              <a:buNone/>
            </a:pPr>
            <a:r>
              <a:rPr lang="en-US" smtClean="0">
                <a:ea typeface="ＭＳ Ｐゴシック" pitchFamily="-106" charset="-128"/>
              </a:rPr>
              <a:t>The Program begins in the New Delhi, India’s capitol.</a:t>
            </a:r>
          </a:p>
          <a:p>
            <a:pPr eaLnBrk="1" hangingPunct="1">
              <a:buFont typeface="Wingdings 2" pitchFamily="-106" charset="2"/>
              <a:buNone/>
            </a:pPr>
            <a:r>
              <a:rPr lang="en-US" smtClean="0">
                <a:ea typeface="ＭＳ Ｐゴシック" pitchFamily="-106" charset="-128"/>
              </a:rPr>
              <a:t>A program orientation includes practical advice on</a:t>
            </a:r>
          </a:p>
          <a:p>
            <a:pPr eaLnBrk="1" hangingPunct="1">
              <a:buFont typeface="Wingdings 2" pitchFamily="-106" charset="2"/>
              <a:buNone/>
            </a:pPr>
            <a:r>
              <a:rPr lang="en-US" smtClean="0">
                <a:ea typeface="ＭＳ Ｐゴシック" pitchFamily="-106" charset="-128"/>
              </a:rPr>
              <a:t>staying healthy and navigating streets, as well as visits</a:t>
            </a:r>
          </a:p>
          <a:p>
            <a:pPr eaLnBrk="1" hangingPunct="1">
              <a:buFont typeface="Wingdings 2" pitchFamily="-106" charset="2"/>
              <a:buNone/>
            </a:pPr>
            <a:r>
              <a:rPr lang="en-US" smtClean="0">
                <a:ea typeface="ＭＳ Ｐゴシック" pitchFamily="-106" charset="-128"/>
              </a:rPr>
              <a:t>to the Qutub Minar and the Red Fort.</a:t>
            </a:r>
          </a:p>
          <a:p>
            <a:pPr eaLnBrk="1" hangingPunct="1">
              <a:buFont typeface="Wingdings 2" pitchFamily="-106" charset="2"/>
              <a:buNone/>
            </a:pPr>
            <a:endParaRPr lang="en-US" smtClean="0">
              <a:ea typeface="ＭＳ Ｐゴシック" pitchFamily="-106" charset="-128"/>
            </a:endParaRPr>
          </a:p>
        </p:txBody>
      </p:sp>
      <p:pic>
        <p:nvPicPr>
          <p:cNvPr id="16388" name="Picture 4" descr="old-delhi.jpg"/>
          <p:cNvPicPr>
            <a:picLocks noChangeAspect="1"/>
          </p:cNvPicPr>
          <p:nvPr/>
        </p:nvPicPr>
        <p:blipFill>
          <a:blip r:embed="rId2" cstate="print"/>
          <a:srcRect/>
          <a:stretch>
            <a:fillRect/>
          </a:stretch>
        </p:blipFill>
        <p:spPr bwMode="auto">
          <a:xfrm>
            <a:off x="4419600" y="3581400"/>
            <a:ext cx="3962400" cy="2971800"/>
          </a:xfrm>
          <a:prstGeom prst="rect">
            <a:avLst/>
          </a:prstGeom>
          <a:noFill/>
          <a:ln w="9525">
            <a:noFill/>
            <a:miter lim="800000"/>
            <a:headEnd/>
            <a:tailEnd/>
          </a:ln>
        </p:spPr>
      </p:pic>
      <p:pic>
        <p:nvPicPr>
          <p:cNvPr id="16389" name="Picture 6" descr="Qminar_deepakgupta.jpg"/>
          <p:cNvPicPr>
            <a:picLocks noChangeAspect="1"/>
          </p:cNvPicPr>
          <p:nvPr/>
        </p:nvPicPr>
        <p:blipFill>
          <a:blip r:embed="rId3" cstate="print"/>
          <a:srcRect/>
          <a:stretch>
            <a:fillRect/>
          </a:stretch>
        </p:blipFill>
        <p:spPr bwMode="auto">
          <a:xfrm>
            <a:off x="762000" y="3505200"/>
            <a:ext cx="33528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4400" smtClean="0">
                <a:solidFill>
                  <a:schemeClr val="accent1"/>
                </a:solidFill>
                <a:ea typeface="ＭＳ Ｐゴシック" pitchFamily="-106" charset="-128"/>
              </a:rPr>
              <a:t>Program Structure &amp; Setting</a:t>
            </a:r>
          </a:p>
        </p:txBody>
      </p:sp>
      <p:sp>
        <p:nvSpPr>
          <p:cNvPr id="17411" name="Content Placeholder 2"/>
          <p:cNvSpPr>
            <a:spLocks noGrp="1"/>
          </p:cNvSpPr>
          <p:nvPr>
            <p:ph sz="quarter" idx="1"/>
          </p:nvPr>
        </p:nvSpPr>
        <p:spPr>
          <a:xfrm>
            <a:off x="301625" y="1527175"/>
            <a:ext cx="8504238" cy="4572000"/>
          </a:xfrm>
        </p:spPr>
        <p:txBody>
          <a:bodyPr/>
          <a:lstStyle/>
          <a:p>
            <a:pPr eaLnBrk="1" hangingPunct="1">
              <a:buFont typeface="Wingdings 2" pitchFamily="-106" charset="2"/>
              <a:buNone/>
            </a:pPr>
            <a:r>
              <a:rPr lang="en-US" sz="2400" smtClean="0">
                <a:ea typeface="ＭＳ Ｐゴシック" pitchFamily="-106" charset="-128"/>
              </a:rPr>
              <a:t>Students travel north from New Delhi to Mussoorie, a hill</a:t>
            </a:r>
          </a:p>
          <a:p>
            <a:pPr eaLnBrk="1" hangingPunct="1">
              <a:buFont typeface="Wingdings 2" pitchFamily="-106" charset="2"/>
              <a:buNone/>
            </a:pPr>
            <a:r>
              <a:rPr lang="en-US" sz="2400" smtClean="0">
                <a:ea typeface="ＭＳ Ｐゴシック" pitchFamily="-106" charset="-128"/>
              </a:rPr>
              <a:t>station located in the foothills of the Himalayas. Students</a:t>
            </a:r>
          </a:p>
          <a:p>
            <a:pPr eaLnBrk="1" hangingPunct="1">
              <a:buFont typeface="Wingdings 2" pitchFamily="-106" charset="2"/>
              <a:buNone/>
            </a:pPr>
            <a:r>
              <a:rPr lang="en-US" sz="2400" smtClean="0">
                <a:ea typeface="ＭＳ Ｐゴシック" pitchFamily="-106" charset="-128"/>
              </a:rPr>
              <a:t>begin  Hindi at the Landour Language School, starting with </a:t>
            </a:r>
          </a:p>
          <a:p>
            <a:pPr eaLnBrk="1" hangingPunct="1">
              <a:buFont typeface="Wingdings 2" pitchFamily="-106" charset="2"/>
              <a:buNone/>
            </a:pPr>
            <a:r>
              <a:rPr lang="en-US" sz="2400" smtClean="0">
                <a:ea typeface="ＭＳ Ｐゴシック" pitchFamily="-106" charset="-128"/>
              </a:rPr>
              <a:t>the devanagari script and learn about field methods for their</a:t>
            </a:r>
          </a:p>
          <a:p>
            <a:pPr eaLnBrk="1" hangingPunct="1">
              <a:buFont typeface="Wingdings 2" pitchFamily="-106" charset="2"/>
              <a:buNone/>
            </a:pPr>
            <a:r>
              <a:rPr lang="en-US" sz="2400" smtClean="0">
                <a:ea typeface="ＭＳ Ｐゴシック" pitchFamily="-106" charset="-128"/>
              </a:rPr>
              <a:t>independent research project.</a:t>
            </a:r>
          </a:p>
        </p:txBody>
      </p:sp>
      <p:pic>
        <p:nvPicPr>
          <p:cNvPr id="17412" name="Picture 3" descr="Mussoorie_LandourCannt.jpg"/>
          <p:cNvPicPr>
            <a:picLocks noChangeAspect="1"/>
          </p:cNvPicPr>
          <p:nvPr/>
        </p:nvPicPr>
        <p:blipFill>
          <a:blip r:embed="rId2" cstate="print"/>
          <a:srcRect/>
          <a:stretch>
            <a:fillRect/>
          </a:stretch>
        </p:blipFill>
        <p:spPr bwMode="auto">
          <a:xfrm>
            <a:off x="381000" y="3657600"/>
            <a:ext cx="2971800" cy="2457450"/>
          </a:xfrm>
          <a:prstGeom prst="rect">
            <a:avLst/>
          </a:prstGeom>
          <a:noFill/>
          <a:ln w="9525">
            <a:noFill/>
            <a:miter lim="800000"/>
            <a:headEnd/>
            <a:tailEnd/>
          </a:ln>
        </p:spPr>
      </p:pic>
      <p:pic>
        <p:nvPicPr>
          <p:cNvPr id="17413" name="Picture 4" descr="02_LandourLanguageSchool.jpg"/>
          <p:cNvPicPr>
            <a:picLocks noChangeAspect="1"/>
          </p:cNvPicPr>
          <p:nvPr/>
        </p:nvPicPr>
        <p:blipFill>
          <a:blip r:embed="rId3" cstate="print"/>
          <a:srcRect/>
          <a:stretch>
            <a:fillRect/>
          </a:stretch>
        </p:blipFill>
        <p:spPr bwMode="auto">
          <a:xfrm>
            <a:off x="3429000" y="3657600"/>
            <a:ext cx="2667000" cy="2514600"/>
          </a:xfrm>
          <a:prstGeom prst="rect">
            <a:avLst/>
          </a:prstGeom>
          <a:noFill/>
          <a:ln w="9525">
            <a:noFill/>
            <a:miter lim="800000"/>
            <a:headEnd/>
            <a:tailEnd/>
          </a:ln>
        </p:spPr>
      </p:pic>
      <p:pic>
        <p:nvPicPr>
          <p:cNvPr id="17414" name="Picture 5" descr="Student in Mussoorie Region.gif"/>
          <p:cNvPicPr>
            <a:picLocks noChangeAspect="1"/>
          </p:cNvPicPr>
          <p:nvPr/>
        </p:nvPicPr>
        <p:blipFill>
          <a:blip r:embed="rId4" cstate="print"/>
          <a:srcRect/>
          <a:stretch>
            <a:fillRect/>
          </a:stretch>
        </p:blipFill>
        <p:spPr bwMode="auto">
          <a:xfrm>
            <a:off x="6172200" y="3657600"/>
            <a:ext cx="25908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z="4400" smtClean="0">
                <a:solidFill>
                  <a:schemeClr val="accent1"/>
                </a:solidFill>
                <a:ea typeface="ＭＳ Ｐゴシック" pitchFamily="-106" charset="-128"/>
              </a:rPr>
              <a:t>Program Structure &amp; Setting</a:t>
            </a:r>
          </a:p>
        </p:txBody>
      </p:sp>
      <p:sp>
        <p:nvSpPr>
          <p:cNvPr id="18435" name="Content Placeholder 2"/>
          <p:cNvSpPr>
            <a:spLocks noGrp="1"/>
          </p:cNvSpPr>
          <p:nvPr>
            <p:ph sz="quarter" idx="1"/>
          </p:nvPr>
        </p:nvSpPr>
        <p:spPr>
          <a:xfrm>
            <a:off x="228600" y="1447800"/>
            <a:ext cx="8610600" cy="5105400"/>
          </a:xfrm>
        </p:spPr>
        <p:txBody>
          <a:bodyPr/>
          <a:lstStyle/>
          <a:p>
            <a:pPr eaLnBrk="1" hangingPunct="1">
              <a:buFont typeface="Wingdings 2" pitchFamily="-106" charset="2"/>
              <a:buNone/>
            </a:pPr>
            <a:r>
              <a:rPr lang="en-US" smtClean="0">
                <a:ea typeface="ＭＳ Ｐゴシック" pitchFamily="-106" charset="-128"/>
              </a:rPr>
              <a:t>From Mussoorie the Program makes field trips to an</a:t>
            </a:r>
          </a:p>
          <a:p>
            <a:pPr eaLnBrk="1" hangingPunct="1">
              <a:buFont typeface="Wingdings 2" pitchFamily="-106" charset="2"/>
              <a:buNone/>
            </a:pPr>
            <a:r>
              <a:rPr lang="en-US" smtClean="0">
                <a:ea typeface="ＭＳ Ｐゴシック" pitchFamily="-106" charset="-128"/>
              </a:rPr>
              <a:t>organic farm, to an ancient pilgrimage site at the source</a:t>
            </a:r>
          </a:p>
          <a:p>
            <a:pPr eaLnBrk="1" hangingPunct="1">
              <a:buFont typeface="Wingdings 2" pitchFamily="-106" charset="2"/>
              <a:buNone/>
            </a:pPr>
            <a:r>
              <a:rPr lang="en-US" smtClean="0">
                <a:ea typeface="ＭＳ Ｐゴシック" pitchFamily="-106" charset="-128"/>
              </a:rPr>
              <a:t>of the Yamuna River, and to the holiest place for the</a:t>
            </a:r>
          </a:p>
          <a:p>
            <a:pPr eaLnBrk="1" hangingPunct="1">
              <a:buFont typeface="Wingdings 2" pitchFamily="-106" charset="2"/>
              <a:buNone/>
            </a:pPr>
            <a:r>
              <a:rPr lang="en-US" smtClean="0">
                <a:ea typeface="ＭＳ Ｐゴシック" pitchFamily="-106" charset="-128"/>
              </a:rPr>
              <a:t>Sikh faith, the Golden Temple, Amritsar.  </a:t>
            </a:r>
          </a:p>
          <a:p>
            <a:pPr eaLnBrk="1" hangingPunct="1">
              <a:buFont typeface="Wingdings 2" pitchFamily="-106" charset="2"/>
              <a:buNone/>
            </a:pPr>
            <a:endParaRPr lang="en-US" smtClean="0">
              <a:ea typeface="ＭＳ Ｐゴシック" pitchFamily="-106" charset="-128"/>
            </a:endParaRPr>
          </a:p>
        </p:txBody>
      </p:sp>
      <p:pic>
        <p:nvPicPr>
          <p:cNvPr id="18436" name="Picture 3" descr="golden%20temple.jpg"/>
          <p:cNvPicPr>
            <a:picLocks noChangeAspect="1"/>
          </p:cNvPicPr>
          <p:nvPr/>
        </p:nvPicPr>
        <p:blipFill>
          <a:blip r:embed="rId2" cstate="print"/>
          <a:srcRect/>
          <a:stretch>
            <a:fillRect/>
          </a:stretch>
        </p:blipFill>
        <p:spPr bwMode="auto">
          <a:xfrm>
            <a:off x="4800600" y="3352800"/>
            <a:ext cx="3962400" cy="3048000"/>
          </a:xfrm>
          <a:prstGeom prst="rect">
            <a:avLst/>
          </a:prstGeom>
          <a:noFill/>
          <a:ln w="9525">
            <a:noFill/>
            <a:miter lim="800000"/>
            <a:headEnd/>
            <a:tailEnd/>
          </a:ln>
        </p:spPr>
      </p:pic>
      <p:pic>
        <p:nvPicPr>
          <p:cNvPr id="18437" name="Picture 4" descr="TempleYamunotri.jpg"/>
          <p:cNvPicPr>
            <a:picLocks noChangeAspect="1"/>
          </p:cNvPicPr>
          <p:nvPr/>
        </p:nvPicPr>
        <p:blipFill>
          <a:blip r:embed="rId3" cstate="print"/>
          <a:srcRect/>
          <a:stretch>
            <a:fillRect/>
          </a:stretch>
        </p:blipFill>
        <p:spPr bwMode="auto">
          <a:xfrm>
            <a:off x="457200" y="3352800"/>
            <a:ext cx="38862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4400" smtClean="0">
                <a:solidFill>
                  <a:schemeClr val="accent1"/>
                </a:solidFill>
                <a:ea typeface="ＭＳ Ｐゴシック" pitchFamily="-106" charset="-128"/>
              </a:rPr>
              <a:t>Program Structure &amp; Setting</a:t>
            </a:r>
          </a:p>
        </p:txBody>
      </p:sp>
      <p:sp>
        <p:nvSpPr>
          <p:cNvPr id="19459" name="Content Placeholder 2"/>
          <p:cNvSpPr>
            <a:spLocks noGrp="1"/>
          </p:cNvSpPr>
          <p:nvPr>
            <p:ph sz="quarter" idx="1"/>
          </p:nvPr>
        </p:nvSpPr>
        <p:spPr>
          <a:xfrm>
            <a:off x="301625" y="1527175"/>
            <a:ext cx="8504238" cy="4572000"/>
          </a:xfrm>
        </p:spPr>
        <p:txBody>
          <a:bodyPr/>
          <a:lstStyle/>
          <a:p>
            <a:pPr eaLnBrk="1" hangingPunct="1">
              <a:buFont typeface="Wingdings 2" pitchFamily="-106" charset="2"/>
              <a:buNone/>
            </a:pPr>
            <a:r>
              <a:rPr lang="en-US" smtClean="0">
                <a:ea typeface="ＭＳ Ｐゴシック" pitchFamily="-106" charset="-128"/>
              </a:rPr>
              <a:t>Students study the Mughal empire and its imperial</a:t>
            </a:r>
          </a:p>
          <a:p>
            <a:pPr eaLnBrk="1" hangingPunct="1">
              <a:buFont typeface="Wingdings 2" pitchFamily="-106" charset="2"/>
              <a:buNone/>
            </a:pPr>
            <a:r>
              <a:rPr lang="en-US" smtClean="0">
                <a:ea typeface="ＭＳ Ｐゴシック" pitchFamily="-106" charset="-128"/>
              </a:rPr>
              <a:t>cities, including Fatehpur Sikri, Shahjahanabad, and</a:t>
            </a:r>
          </a:p>
          <a:p>
            <a:pPr eaLnBrk="1" hangingPunct="1">
              <a:buFont typeface="Wingdings 2" pitchFamily="-106" charset="2"/>
              <a:buNone/>
            </a:pPr>
            <a:r>
              <a:rPr lang="en-US" smtClean="0">
                <a:ea typeface="ＭＳ Ｐゴシック" pitchFamily="-106" charset="-128"/>
              </a:rPr>
              <a:t>Agra to see the Taj Mahal and well as the Agra Fort.</a:t>
            </a:r>
          </a:p>
        </p:txBody>
      </p:sp>
      <p:pic>
        <p:nvPicPr>
          <p:cNvPr id="19460" name="Picture 3" descr="Taj_From_Agra_Fort.jpg"/>
          <p:cNvPicPr>
            <a:picLocks noChangeAspect="1"/>
          </p:cNvPicPr>
          <p:nvPr/>
        </p:nvPicPr>
        <p:blipFill>
          <a:blip r:embed="rId2" cstate="print"/>
          <a:srcRect/>
          <a:stretch>
            <a:fillRect/>
          </a:stretch>
        </p:blipFill>
        <p:spPr bwMode="auto">
          <a:xfrm>
            <a:off x="457200" y="3124200"/>
            <a:ext cx="4343400" cy="3227388"/>
          </a:xfrm>
          <a:prstGeom prst="rect">
            <a:avLst/>
          </a:prstGeom>
          <a:noFill/>
          <a:ln w="9525">
            <a:noFill/>
            <a:miter lim="800000"/>
            <a:headEnd/>
            <a:tailEnd/>
          </a:ln>
        </p:spPr>
      </p:pic>
      <p:pic>
        <p:nvPicPr>
          <p:cNvPr id="19461" name="Picture 4" descr="800px-Watch_tower_%28Agra_Fort%29-1.jpg"/>
          <p:cNvPicPr>
            <a:picLocks noChangeAspect="1"/>
          </p:cNvPicPr>
          <p:nvPr/>
        </p:nvPicPr>
        <p:blipFill>
          <a:blip r:embed="rId3" cstate="print"/>
          <a:srcRect/>
          <a:stretch>
            <a:fillRect/>
          </a:stretch>
        </p:blipFill>
        <p:spPr bwMode="auto">
          <a:xfrm>
            <a:off x="4876800" y="3124200"/>
            <a:ext cx="38862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4400" smtClean="0">
                <a:solidFill>
                  <a:schemeClr val="accent1"/>
                </a:solidFill>
                <a:ea typeface="ＭＳ Ｐゴシック" pitchFamily="-106" charset="-128"/>
              </a:rPr>
              <a:t>Program Structure &amp; Setting</a:t>
            </a:r>
          </a:p>
        </p:txBody>
      </p:sp>
      <p:sp>
        <p:nvSpPr>
          <p:cNvPr id="20483" name="Content Placeholder 2"/>
          <p:cNvSpPr>
            <a:spLocks noGrp="1"/>
          </p:cNvSpPr>
          <p:nvPr>
            <p:ph sz="quarter" idx="1"/>
          </p:nvPr>
        </p:nvSpPr>
        <p:spPr>
          <a:xfrm>
            <a:off x="301625" y="1527175"/>
            <a:ext cx="8504238" cy="4572000"/>
          </a:xfrm>
        </p:spPr>
        <p:txBody>
          <a:bodyPr/>
          <a:lstStyle/>
          <a:p>
            <a:pPr eaLnBrk="1" hangingPunct="1">
              <a:buFont typeface="Wingdings 2" pitchFamily="-106" charset="2"/>
              <a:buNone/>
            </a:pPr>
            <a:r>
              <a:rPr lang="en-US" sz="2400" smtClean="0">
                <a:ea typeface="ＭＳ Ｐゴシック" pitchFamily="-106" charset="-128"/>
              </a:rPr>
              <a:t>In Jaipur, capitol of the desert province Rajasthan, students</a:t>
            </a:r>
          </a:p>
          <a:p>
            <a:pPr eaLnBrk="1" hangingPunct="1">
              <a:buFont typeface="Wingdings 2" pitchFamily="-106" charset="2"/>
              <a:buNone/>
            </a:pPr>
            <a:r>
              <a:rPr lang="en-US" sz="2400" smtClean="0">
                <a:ea typeface="ＭＳ Ｐゴシック" pitchFamily="-106" charset="-128"/>
              </a:rPr>
              <a:t>are assigned to a home-stay family. Not only are students</a:t>
            </a:r>
          </a:p>
          <a:p>
            <a:pPr eaLnBrk="1" hangingPunct="1">
              <a:buFont typeface="Wingdings 2" pitchFamily="-106" charset="2"/>
              <a:buNone/>
            </a:pPr>
            <a:r>
              <a:rPr lang="en-US" sz="2400" smtClean="0">
                <a:ea typeface="ＭＳ Ｐゴシック" pitchFamily="-106" charset="-128"/>
              </a:rPr>
              <a:t>exposed to ordinary family life in India, they participate</a:t>
            </a:r>
          </a:p>
          <a:p>
            <a:pPr eaLnBrk="1" hangingPunct="1">
              <a:buFont typeface="Wingdings 2" pitchFamily="-106" charset="2"/>
              <a:buNone/>
            </a:pPr>
            <a:r>
              <a:rPr lang="en-US" sz="2400" smtClean="0">
                <a:ea typeface="ＭＳ Ｐゴシック" pitchFamily="-106" charset="-128"/>
              </a:rPr>
              <a:t>in religious festivals, including Dusserha and Divali, with</a:t>
            </a:r>
          </a:p>
          <a:p>
            <a:pPr eaLnBrk="1" hangingPunct="1">
              <a:buFont typeface="Wingdings 2" pitchFamily="-106" charset="2"/>
              <a:buNone/>
            </a:pPr>
            <a:r>
              <a:rPr lang="en-US" sz="2400" smtClean="0">
                <a:ea typeface="ＭＳ Ｐゴシック" pitchFamily="-106" charset="-128"/>
              </a:rPr>
              <a:t>their family.</a:t>
            </a:r>
          </a:p>
          <a:p>
            <a:pPr eaLnBrk="1" hangingPunct="1">
              <a:buFont typeface="Wingdings 2" pitchFamily="-106" charset="2"/>
              <a:buNone/>
            </a:pPr>
            <a:endParaRPr lang="en-US" sz="2400" smtClean="0">
              <a:ea typeface="ＭＳ Ｐゴシック" pitchFamily="-106" charset="-128"/>
            </a:endParaRPr>
          </a:p>
        </p:txBody>
      </p:sp>
      <p:pic>
        <p:nvPicPr>
          <p:cNvPr id="20484" name="Picture 3" descr="Student with Jaipur homestay family.gif"/>
          <p:cNvPicPr>
            <a:picLocks noChangeAspect="1"/>
          </p:cNvPicPr>
          <p:nvPr/>
        </p:nvPicPr>
        <p:blipFill>
          <a:blip r:embed="rId2" cstate="print"/>
          <a:srcRect/>
          <a:stretch>
            <a:fillRect/>
          </a:stretch>
        </p:blipFill>
        <p:spPr bwMode="auto">
          <a:xfrm>
            <a:off x="381000" y="3657600"/>
            <a:ext cx="2667000" cy="2371725"/>
          </a:xfrm>
          <a:prstGeom prst="rect">
            <a:avLst/>
          </a:prstGeom>
          <a:noFill/>
          <a:ln w="9525">
            <a:noFill/>
            <a:miter lim="800000"/>
            <a:headEnd/>
            <a:tailEnd/>
          </a:ln>
        </p:spPr>
      </p:pic>
      <p:pic>
        <p:nvPicPr>
          <p:cNvPr id="20485" name="Picture 4" descr="jaipur%20homestay.jpg"/>
          <p:cNvPicPr>
            <a:picLocks noChangeAspect="1"/>
          </p:cNvPicPr>
          <p:nvPr/>
        </p:nvPicPr>
        <p:blipFill>
          <a:blip r:embed="rId3" cstate="print"/>
          <a:srcRect/>
          <a:stretch>
            <a:fillRect/>
          </a:stretch>
        </p:blipFill>
        <p:spPr bwMode="auto">
          <a:xfrm>
            <a:off x="3048000" y="3657600"/>
            <a:ext cx="3352800" cy="2389188"/>
          </a:xfrm>
          <a:prstGeom prst="rect">
            <a:avLst/>
          </a:prstGeom>
          <a:noFill/>
          <a:ln w="9525">
            <a:noFill/>
            <a:miter lim="800000"/>
            <a:headEnd/>
            <a:tailEnd/>
          </a:ln>
        </p:spPr>
      </p:pic>
      <p:pic>
        <p:nvPicPr>
          <p:cNvPr id="20486" name="Picture 5" descr="aimee.gif"/>
          <p:cNvPicPr>
            <a:picLocks noChangeAspect="1"/>
          </p:cNvPicPr>
          <p:nvPr/>
        </p:nvPicPr>
        <p:blipFill>
          <a:blip r:embed="rId4" cstate="print"/>
          <a:srcRect/>
          <a:stretch>
            <a:fillRect/>
          </a:stretch>
        </p:blipFill>
        <p:spPr bwMode="auto">
          <a:xfrm>
            <a:off x="6400800" y="3657600"/>
            <a:ext cx="2514600" cy="239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4400" smtClean="0">
                <a:solidFill>
                  <a:schemeClr val="accent1"/>
                </a:solidFill>
                <a:ea typeface="ＭＳ Ｐゴシック" pitchFamily="-106" charset="-128"/>
              </a:rPr>
              <a:t>Program Structure &amp; Setting</a:t>
            </a:r>
          </a:p>
        </p:txBody>
      </p:sp>
      <p:sp>
        <p:nvSpPr>
          <p:cNvPr id="21507" name="Content Placeholder 2"/>
          <p:cNvSpPr>
            <a:spLocks noGrp="1"/>
          </p:cNvSpPr>
          <p:nvPr>
            <p:ph sz="quarter" idx="1"/>
          </p:nvPr>
        </p:nvSpPr>
        <p:spPr>
          <a:xfrm>
            <a:off x="301625" y="1527175"/>
            <a:ext cx="8504238" cy="4572000"/>
          </a:xfrm>
        </p:spPr>
        <p:txBody>
          <a:bodyPr/>
          <a:lstStyle/>
          <a:p>
            <a:pPr eaLnBrk="1" hangingPunct="1">
              <a:buFont typeface="Wingdings 2" pitchFamily="-106" charset="2"/>
              <a:buNone/>
            </a:pPr>
            <a:r>
              <a:rPr lang="en-US" sz="2400" smtClean="0">
                <a:ea typeface="ＭＳ Ｐゴシック" pitchFamily="-106" charset="-128"/>
              </a:rPr>
              <a:t>In Jaipur, students continue intensive Hindi instruction at </a:t>
            </a:r>
          </a:p>
          <a:p>
            <a:pPr eaLnBrk="1" hangingPunct="1">
              <a:buFont typeface="Wingdings 2" pitchFamily="-106" charset="2"/>
              <a:buNone/>
            </a:pPr>
            <a:r>
              <a:rPr lang="en-US" sz="2400" smtClean="0">
                <a:ea typeface="ＭＳ Ｐゴシック" pitchFamily="-106" charset="-128"/>
              </a:rPr>
              <a:t>the American Institute of Indian Studies (AIIS). Building</a:t>
            </a:r>
          </a:p>
          <a:p>
            <a:pPr eaLnBrk="1" hangingPunct="1">
              <a:buFont typeface="Wingdings 2" pitchFamily="-106" charset="2"/>
              <a:buNone/>
            </a:pPr>
            <a:r>
              <a:rPr lang="en-US" sz="2400" smtClean="0">
                <a:ea typeface="ＭＳ Ｐゴシック" pitchFamily="-106" charset="-128"/>
              </a:rPr>
              <a:t>upon their work in Mussoorie, students practice their Hindi</a:t>
            </a:r>
          </a:p>
          <a:p>
            <a:pPr eaLnBrk="1" hangingPunct="1">
              <a:buFont typeface="Wingdings 2" pitchFamily="-106" charset="2"/>
              <a:buNone/>
            </a:pPr>
            <a:r>
              <a:rPr lang="en-US" sz="2400" smtClean="0">
                <a:ea typeface="ＭＳ Ｐゴシック" pitchFamily="-106" charset="-128"/>
              </a:rPr>
              <a:t>With their homestay families and as they explore Jaipur’s</a:t>
            </a:r>
          </a:p>
          <a:p>
            <a:pPr eaLnBrk="1" hangingPunct="1">
              <a:buFont typeface="Wingdings 2" pitchFamily="-106" charset="2"/>
              <a:buNone/>
            </a:pPr>
            <a:r>
              <a:rPr lang="en-US" sz="2400" smtClean="0">
                <a:ea typeface="ＭＳ Ｐゴシック" pitchFamily="-106" charset="-128"/>
              </a:rPr>
              <a:t>magnificent cultural institutions. </a:t>
            </a:r>
          </a:p>
        </p:txBody>
      </p:sp>
      <p:pic>
        <p:nvPicPr>
          <p:cNvPr id="21508" name="Picture 3" descr="AIIS.gif"/>
          <p:cNvPicPr>
            <a:picLocks noChangeAspect="1"/>
          </p:cNvPicPr>
          <p:nvPr/>
        </p:nvPicPr>
        <p:blipFill>
          <a:blip r:embed="rId2" cstate="print"/>
          <a:srcRect/>
          <a:stretch>
            <a:fillRect/>
          </a:stretch>
        </p:blipFill>
        <p:spPr bwMode="auto">
          <a:xfrm>
            <a:off x="5181600" y="3810000"/>
            <a:ext cx="3352800" cy="2667000"/>
          </a:xfrm>
          <a:prstGeom prst="rect">
            <a:avLst/>
          </a:prstGeom>
          <a:noFill/>
          <a:ln w="9525">
            <a:noFill/>
            <a:miter lim="800000"/>
            <a:headEnd/>
            <a:tailEnd/>
          </a:ln>
        </p:spPr>
      </p:pic>
      <p:pic>
        <p:nvPicPr>
          <p:cNvPr id="8" name="Picture 7" descr="sindhi_dev.gif"/>
          <p:cNvPicPr>
            <a:picLocks noChangeAspect="1"/>
          </p:cNvPicPr>
          <p:nvPr/>
        </p:nvPicPr>
        <p:blipFill>
          <a:blip r:embed="rId3" cstate="print"/>
          <a:stretch>
            <a:fillRect/>
          </a:stretch>
        </p:blipFill>
        <p:spPr>
          <a:xfrm>
            <a:off x="533400" y="4038600"/>
            <a:ext cx="4400550" cy="2209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695</TotalTime>
  <Words>670</Words>
  <Application>Microsoft Office PowerPoint</Application>
  <PresentationFormat>On-screen Show (4:3)</PresentationFormat>
  <Paragraphs>74</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ＭＳ Ｐゴシック</vt:lpstr>
      <vt:lpstr>Georgia</vt:lpstr>
      <vt:lpstr>Wingdings 2</vt:lpstr>
      <vt:lpstr>Wingdings</vt:lpstr>
      <vt:lpstr>Calibri</vt:lpstr>
      <vt:lpstr>Civic</vt:lpstr>
      <vt:lpstr>The New York State Independent College Consortium For Study in India (NYSICCSI)</vt:lpstr>
      <vt:lpstr>Program History</vt:lpstr>
      <vt:lpstr>Curriculum and Credit</vt:lpstr>
      <vt:lpstr>Program Structure &amp; Setting</vt:lpstr>
      <vt:lpstr>Program Structure &amp; Setting</vt:lpstr>
      <vt:lpstr>Program Structure &amp; Setting</vt:lpstr>
      <vt:lpstr>Program Structure &amp; Setting</vt:lpstr>
      <vt:lpstr>Program Structure &amp; Setting</vt:lpstr>
      <vt:lpstr>Program Structure &amp; Setting</vt:lpstr>
      <vt:lpstr>Program Structure &amp; Setting</vt:lpstr>
      <vt:lpstr>Program Structure and Setting</vt:lpstr>
      <vt:lpstr>Program Structure &amp; Setting</vt:lpstr>
      <vt:lpstr>Thank you for considering the NYSICCSI Program. We hope to see you in India.</vt:lpstr>
    </vt:vector>
  </TitlesOfParts>
  <Company>Hamilton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York State Independent College Consortium For Study in India (NYSICCSI)</dc:title>
  <dc:creator>Hamilton College</dc:creator>
  <cp:lastModifiedBy>Hamilton College</cp:lastModifiedBy>
  <cp:revision>107</cp:revision>
  <dcterms:created xsi:type="dcterms:W3CDTF">2009-10-31T12:11:26Z</dcterms:created>
  <dcterms:modified xsi:type="dcterms:W3CDTF">2009-11-03T16:31:26Z</dcterms:modified>
</cp:coreProperties>
</file>